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Bootcamp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Noble Desktop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2471955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alphaModFix amt="48679"/>
            <a:extLst/>
          </a:blip>
          <a:srcRect l="18607" t="0" r="1860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4" name="Shape 234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defRPr>
            </a:lvl1pPr>
          </a:lstStyle>
          <a:p>
            <a:pPr/>
            <a:r>
              <a:t>Modifying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38" name="Shape 238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One row at a time, typically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Additive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Safer than other actions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41" name="Shape 241"/>
          <p:cNvSpPr/>
          <p:nvPr/>
        </p:nvSpPr>
        <p:spPr>
          <a:xfrm>
            <a:off x="225125" y="4092331"/>
            <a:ext cx="15228629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INSERT INTO products VALUES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(1,'iPod',79,NOW(),null,'{Book}')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InSert</a:t>
            </a:r>
          </a:p>
        </p:txBody>
      </p:sp>
      <p:sp>
        <p:nvSpPr>
          <p:cNvPr id="244" name="Shape 244"/>
          <p:cNvSpPr/>
          <p:nvPr/>
        </p:nvSpPr>
        <p:spPr>
          <a:xfrm>
            <a:off x="225125" y="3546231"/>
            <a:ext cx="15228629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INSERT INTO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(id,title,price,created_at,tags)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(1,'iPod',79,NOW(),'{Book}')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Targets rows in WHERE clause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No WHERE means entire table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VERY DANGER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0" name="Shape 250"/>
          <p:cNvSpPr/>
          <p:nvPr/>
        </p:nvSpPr>
        <p:spPr>
          <a:xfrm>
            <a:off x="541190" y="3870082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Book'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WHERE title = 'Fiction Book';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3" name="Shape 253"/>
          <p:cNvSpPr/>
          <p:nvPr/>
        </p:nvSpPr>
        <p:spPr>
          <a:xfrm>
            <a:off x="541190" y="4416182"/>
            <a:ext cx="1522863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Book’;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UPDATE</a:t>
            </a:r>
          </a:p>
        </p:txBody>
      </p:sp>
      <p:sp>
        <p:nvSpPr>
          <p:cNvPr id="256" name="Shape 256"/>
          <p:cNvSpPr/>
          <p:nvPr/>
        </p:nvSpPr>
        <p:spPr>
          <a:xfrm>
            <a:off x="541190" y="4416182"/>
            <a:ext cx="15228630" cy="198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UPDATE products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SET title = 'New Book’;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443962">
            <a:off x="7795169" y="1234982"/>
            <a:ext cx="4202760" cy="443368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1023120" y="7144520"/>
            <a:ext cx="12192001" cy="157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2800"/>
              </a:spcBef>
              <a:defRPr cap="all" sz="8000">
                <a:solidFill>
                  <a:schemeClr val="accent5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OH NO! EVERY BOOK IS CHANGED!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Apply changes as a bundle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Preview changes before they are committed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Subqueries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xfrm>
            <a:off x="406400" y="3953767"/>
            <a:ext cx="12192000" cy="610837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Inner query evaluated first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Substitutes in one or multiple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64" name="Shape 264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COMMIT;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67" name="Shape 267"/>
          <p:cNvSpPr/>
          <p:nvPr/>
        </p:nvSpPr>
        <p:spPr>
          <a:xfrm>
            <a:off x="541190" y="3870081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ROLLBACK;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Transactions</a:t>
            </a:r>
          </a:p>
        </p:txBody>
      </p:sp>
      <p:sp>
        <p:nvSpPr>
          <p:cNvPr id="270" name="Shape 270"/>
          <p:cNvSpPr/>
          <p:nvPr/>
        </p:nvSpPr>
        <p:spPr>
          <a:xfrm>
            <a:off x="541190" y="4267199"/>
            <a:ext cx="15228630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BEGIN;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... </a:t>
            </a:r>
          </a:p>
          <a:p>
            <a:pPr>
              <a:defRPr sz="52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—-ROLLBACK;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2471955" y="4038600"/>
            <a:ext cx="8060889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186445883_1467x1619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Exports and backups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5104203" y="4038599"/>
            <a:ext cx="8060889" cy="4521201"/>
          </a:xfrm>
          <a:prstGeom prst="rect">
            <a:avLst/>
          </a:prstGeom>
        </p:spPr>
        <p:txBody>
          <a:bodyPr/>
          <a:lstStyle/>
          <a:p>
            <a:pPr/>
            <a:r>
              <a:t>CSV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81" name="Shape 2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23900"/>
            <a:ext cx="13004800" cy="1120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100" y="0"/>
            <a:ext cx="13081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11150"/>
            <a:ext cx="13004800" cy="1037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055"/>
            <a:ext cx="13004801" cy="1057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 rot="13500000">
            <a:off x="2398216" y="2881571"/>
            <a:ext cx="330239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Single Value subquery</a:t>
            </a:r>
          </a:p>
        </p:txBody>
      </p:sp>
      <p:sp>
        <p:nvSpPr>
          <p:cNvPr id="210" name="Shape 210"/>
          <p:cNvSpPr/>
          <p:nvPr/>
        </p:nvSpPr>
        <p:spPr>
          <a:xfrm>
            <a:off x="604849" y="3716370"/>
            <a:ext cx="12445512" cy="370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select * from purchase_items where price </a:t>
            </a:r>
            <a:r>
              <a:rPr>
                <a:solidFill>
                  <a:schemeClr val="accent3"/>
                </a:solidFill>
              </a:rPr>
              <a:t>=</a:t>
            </a:r>
            <a:r>
              <a:t> 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(select max(price) from products)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title"/>
          </p:nvPr>
        </p:nvSpPr>
        <p:spPr>
          <a:xfrm>
            <a:off x="3165726" y="4038600"/>
            <a:ext cx="8060889" cy="4521201"/>
          </a:xfrm>
          <a:prstGeom prst="rect">
            <a:avLst/>
          </a:prstGeom>
        </p:spPr>
        <p:txBody>
          <a:bodyPr/>
          <a:lstStyle/>
          <a:p>
            <a:pPr/>
            <a:r>
              <a:t>Backups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5" name="Screen Shot 2019-06-19 at 6.14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58800"/>
            <a:ext cx="13004800" cy="1087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0" name="Screen Shot 2019-06-19 at 6.14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96900"/>
            <a:ext cx="13004800" cy="1094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14" name="Shape 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5250"/>
            <a:ext cx="13004801" cy="11785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18900000">
            <a:off x="9580784" y="4289517"/>
            <a:ext cx="330239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19" name="Shape 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20" name="Shape 3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908050"/>
            <a:ext cx="13004800" cy="1156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 rot="13500000">
            <a:off x="1745256" y="2412256"/>
            <a:ext cx="3302394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Primary key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406400" y="3002210"/>
            <a:ext cx="12192000" cy="1332501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Column that is unique per row</a:t>
            </a:r>
          </a:p>
        </p:txBody>
      </p:sp>
      <p:pic>
        <p:nvPicPr>
          <p:cNvPr id="2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2882" y="5741633"/>
            <a:ext cx="6105651" cy="343353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380542" y="4432247"/>
            <a:ext cx="6851949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705970" indent="-705970">
              <a:spcBef>
                <a:spcPts val="2800"/>
              </a:spcBef>
              <a:buSzPct val="40000"/>
              <a:buBlip>
                <a:blip r:embed="rId2"/>
              </a:buBlip>
              <a:defRPr sz="6400"/>
            </a:lvl1pPr>
          </a:lstStyle>
          <a:p>
            <a:pPr/>
            <a:r>
              <a:t>Never changes, like a Social Security Number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Foreign key</a:t>
            </a:r>
          </a:p>
        </p:txBody>
      </p:sp>
      <p:sp>
        <p:nvSpPr>
          <p:cNvPr id="218" name="Shape 218"/>
          <p:cNvSpPr/>
          <p:nvPr>
            <p:ph type="body" idx="1"/>
          </p:nvPr>
        </p:nvSpPr>
        <p:spPr>
          <a:xfrm>
            <a:off x="406400" y="3953767"/>
            <a:ext cx="12192000" cy="54763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Reference to primary key in different table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Like a “link” to that row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inner Join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xfrm>
            <a:off x="406400" y="3953767"/>
            <a:ext cx="12192000" cy="54763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If any primary/foreign key is missing, row is ignored 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Results may be smaller than either table being joined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3408" t="3408" r="3408" b="3408"/>
          <a:stretch>
            <a:fillRect/>
          </a:stretch>
        </p:blipFill>
        <p:spPr>
          <a:xfrm>
            <a:off x="787399" y="832886"/>
            <a:ext cx="11430001" cy="889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Inner Join</a:t>
            </a:r>
          </a:p>
        </p:txBody>
      </p:sp>
      <p:sp>
        <p:nvSpPr>
          <p:cNvPr id="226" name="Shape 226"/>
          <p:cNvSpPr/>
          <p:nvPr/>
        </p:nvSpPr>
        <p:spPr>
          <a:xfrm>
            <a:off x="462014" y="3698631"/>
            <a:ext cx="12352095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SELECT name, email FROM purchases INNER JOIN users on purchases.user_id = users.id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Conditional</a:t>
            </a:r>
          </a:p>
        </p:txBody>
      </p:sp>
      <p:sp>
        <p:nvSpPr>
          <p:cNvPr id="229" name="Shape 229"/>
          <p:cNvSpPr/>
          <p:nvPr/>
        </p:nvSpPr>
        <p:spPr>
          <a:xfrm>
            <a:off x="462014" y="2921000"/>
            <a:ext cx="11615202" cy="576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select title, 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case when (price &lt; 100) 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then 'cheap'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else 'expensive'</a:t>
            </a:r>
          </a:p>
          <a:p>
            <a:pPr>
              <a:defRPr sz="58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	end from products;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